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305" r:id="rId2"/>
    <p:sldId id="304" r:id="rId3"/>
    <p:sldId id="303" r:id="rId4"/>
    <p:sldId id="272" r:id="rId5"/>
    <p:sldId id="273" r:id="rId6"/>
    <p:sldId id="315" r:id="rId7"/>
    <p:sldId id="316" r:id="rId8"/>
    <p:sldId id="317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79" r:id="rId20"/>
    <p:sldId id="286" r:id="rId21"/>
    <p:sldId id="287" r:id="rId22"/>
    <p:sldId id="318" r:id="rId23"/>
    <p:sldId id="288" r:id="rId24"/>
    <p:sldId id="289" r:id="rId25"/>
    <p:sldId id="290" r:id="rId26"/>
    <p:sldId id="321" r:id="rId27"/>
    <p:sldId id="271" r:id="rId28"/>
    <p:sldId id="307" r:id="rId29"/>
    <p:sldId id="308" r:id="rId30"/>
    <p:sldId id="309" r:id="rId31"/>
    <p:sldId id="310" r:id="rId32"/>
    <p:sldId id="311" r:id="rId33"/>
    <p:sldId id="322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268" r:id="rId44"/>
    <p:sldId id="267" r:id="rId45"/>
    <p:sldId id="300" r:id="rId46"/>
    <p:sldId id="301" r:id="rId47"/>
    <p:sldId id="302" r:id="rId48"/>
    <p:sldId id="312" r:id="rId49"/>
    <p:sldId id="313" r:id="rId50"/>
    <p:sldId id="314" r:id="rId51"/>
    <p:sldId id="306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4660"/>
  </p:normalViewPr>
  <p:slideViewPr>
    <p:cSldViewPr>
      <p:cViewPr>
        <p:scale>
          <a:sx n="100" d="100"/>
          <a:sy n="100" d="100"/>
        </p:scale>
        <p:origin x="-336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3F8DD4-B410-453B-934B-0E25C1163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AD49-B171-44A4-B3DF-89C6BDAE52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767C-271A-49CA-AC89-715F9D9C67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A0D5-BD01-4280-84FD-02B461F8E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6D44A-F984-46C1-B383-4C00852A1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134A10-36CA-4701-813F-833C58EBF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954DD4-4705-429B-A2DD-287FD7AA2A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5E1B6-0AB7-4C64-81B4-823619751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37BEE-C4C4-41D2-827F-5DF89D776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85158-2166-4CE2-BF28-1682152D4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D4FA8-E1B6-4FC6-87FF-D1E06868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70DBD0-41CE-4681-AA9E-674738CE4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2" r:id="rId2"/>
    <p:sldLayoutId id="2147483748" r:id="rId3"/>
    <p:sldLayoutId id="2147483749" r:id="rId4"/>
    <p:sldLayoutId id="2147483750" r:id="rId5"/>
    <p:sldLayoutId id="2147483743" r:id="rId6"/>
    <p:sldLayoutId id="2147483751" r:id="rId7"/>
    <p:sldLayoutId id="2147483744" r:id="rId8"/>
    <p:sldLayoutId id="2147483752" r:id="rId9"/>
    <p:sldLayoutId id="2147483745" r:id="rId10"/>
    <p:sldLayoutId id="214748374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24000"/>
            <a:ext cx="77724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BRACHIAL PLEXUS INJURY</a:t>
            </a:r>
            <a:br>
              <a:rPr lang="en-US" b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0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INVESTIGATION , LOCALIZATION AND TREATMENT</a:t>
            </a:r>
            <a:r>
              <a:rPr lang="en-US" b="0" i="1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b="0" i="1" dirty="0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b="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838200"/>
            <a:ext cx="7491413" cy="4714875"/>
          </a:xfrm>
        </p:spPr>
        <p:txBody>
          <a:bodyPr/>
          <a:lstStyle/>
          <a:p>
            <a:r>
              <a:rPr lang="en-US" dirty="0" smtClean="0"/>
              <a:t>C5 and C6 roots form upper trunk</a:t>
            </a:r>
          </a:p>
          <a:p>
            <a:r>
              <a:rPr lang="en-US" dirty="0" smtClean="0"/>
              <a:t>C8 and T1 roots the lower trunk</a:t>
            </a:r>
          </a:p>
          <a:p>
            <a:r>
              <a:rPr lang="en-US" dirty="0" smtClean="0"/>
              <a:t>C7 forms the middle trunk</a:t>
            </a:r>
          </a:p>
          <a:p>
            <a:r>
              <a:rPr lang="en-US" dirty="0" smtClean="0"/>
              <a:t>Joining point of C5-C6 roots is </a:t>
            </a:r>
            <a:r>
              <a:rPr lang="en-US" i="1" dirty="0" smtClean="0"/>
              <a:t>ERB”S POINT</a:t>
            </a:r>
          </a:p>
          <a:p>
            <a:r>
              <a:rPr lang="en-US" dirty="0" smtClean="0"/>
              <a:t>Each trunk divides into an anterior and a posterior division and passes beneath the clavicle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3 posterior divisions merge to form the posterior cord</a:t>
            </a:r>
          </a:p>
          <a:p>
            <a:r>
              <a:rPr lang="en-US" dirty="0" smtClean="0"/>
              <a:t>Anterior division of the upper and middle trunk merge to form the lateral cord</a:t>
            </a:r>
          </a:p>
          <a:p>
            <a:r>
              <a:rPr lang="en-US" dirty="0" smtClean="0"/>
              <a:t>Anterior division of lower trunk forms the medial cord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00188" y="457200"/>
            <a:ext cx="7491412" cy="5781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Lateral cord splits into 2 terminal branches: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 a) Musculocutaneous nerve  </a:t>
            </a:r>
            <a:br>
              <a:rPr lang="en-US" dirty="0" smtClean="0"/>
            </a:br>
            <a:r>
              <a:rPr lang="en-US" dirty="0" smtClean="0"/>
              <a:t>   b) Lateral cord contribution to   median nerve (sensory)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Posterior cord splits into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a)axillary nerve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b)radial nerve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Medial cord gives off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a) medial cord contribution to the median nerve(motor)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b)ulnar nerve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00188" y="533400"/>
            <a:ext cx="7491412" cy="5705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are few terminal branches of the roots trunks and cords.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ROOTS: a)dorsal scapular nerve b)branch to phrenic nerve c)Long thoracic nerve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TRUNKS: a)nerve to subclavius b) suprascapular nerve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CORDS: a) Lateral cord gives lateral pectoral nerve b)Posterior cord gives upper subscapular, lower subscapular and thoracodorsal nerve.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05000"/>
            <a:ext cx="7491413" cy="4714875"/>
          </a:xfrm>
        </p:spPr>
        <p:txBody>
          <a:bodyPr/>
          <a:lstStyle/>
          <a:p>
            <a:r>
              <a:rPr lang="en-US" dirty="0" smtClean="0"/>
              <a:t>Medial cord gives medial pectoral, medial cut. nerve of arm and forearm.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Variations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590800"/>
            <a:ext cx="7491413" cy="2209800"/>
          </a:xfrm>
        </p:spPr>
        <p:txBody>
          <a:bodyPr/>
          <a:lstStyle/>
          <a:p>
            <a:r>
              <a:rPr lang="en-US" dirty="0" smtClean="0"/>
              <a:t>Found in around 50%</a:t>
            </a:r>
          </a:p>
          <a:p>
            <a:r>
              <a:rPr lang="en-US" dirty="0" smtClean="0"/>
              <a:t>Most commonly pre-fixed(28-62%) and post-fixed(16-73%)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Patho-anatomy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Anatomy of rootlets, roots and vertebral foramen contribute to the type of injury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Rootlets forming the cervical roots are intraspinal and lack connective tissue or meningeal envelope.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This feature makes them vulnerable to traction and susceptibility to avulsion at the level of cord.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spinal nerve is able to  move freely in the foramina due to non attachment to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fibrous attachment of spinal nerves to the transverse process seen in the 4</a:t>
            </a:r>
            <a:r>
              <a:rPr lang="en-US" baseline="30000" dirty="0" smtClean="0"/>
              <a:t>th</a:t>
            </a:r>
            <a:r>
              <a:rPr lang="en-US" dirty="0" smtClean="0"/>
              <a:t> through  7</a:t>
            </a:r>
            <a:r>
              <a:rPr lang="en-US" baseline="30000" dirty="0" smtClean="0"/>
              <a:t>th</a:t>
            </a:r>
            <a:r>
              <a:rPr lang="en-US" dirty="0" smtClean="0"/>
              <a:t> cervical roots</a:t>
            </a:r>
          </a:p>
          <a:p>
            <a:r>
              <a:rPr lang="en-US" dirty="0" smtClean="0"/>
              <a:t>This explains the high incidence of root avulsions in C8-T1 roots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00200" y="990600"/>
            <a:ext cx="3676650" cy="4714875"/>
          </a:xfrm>
        </p:spPr>
        <p:txBody>
          <a:bodyPr/>
          <a:lstStyle/>
          <a:p>
            <a:r>
              <a:rPr lang="en-US" dirty="0" smtClean="0"/>
              <a:t>Preganglionic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Tearing of rootlets proximal to dorsal root ganglia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/>
              <a:t>    a) central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/>
              <a:t>    b) peripheral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181600" y="990600"/>
            <a:ext cx="3676650" cy="4714875"/>
          </a:xfrm>
        </p:spPr>
        <p:txBody>
          <a:bodyPr/>
          <a:lstStyle/>
          <a:p>
            <a:r>
              <a:rPr lang="en-US" dirty="0" smtClean="0"/>
              <a:t>Postganglionic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Injury distal to DRG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Pathogenesis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patients are men and boys between 15- 25 years</a:t>
            </a:r>
          </a:p>
          <a:p>
            <a:r>
              <a:rPr lang="en-US" dirty="0" smtClean="0"/>
              <a:t>70% of traumatic BPI secondary to motor vehicle accidents </a:t>
            </a:r>
          </a:p>
          <a:p>
            <a:r>
              <a:rPr lang="en-US" dirty="0" smtClean="0"/>
              <a:t>Of these 70% involve motorcycles and bicycles</a:t>
            </a:r>
          </a:p>
          <a:p>
            <a:r>
              <a:rPr lang="en-US" dirty="0" smtClean="0"/>
              <a:t>Other major injuries usually associated in 70%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EMBRYOLOGY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Brachial plexus (BP) is developed at 5 weeks of gestation </a:t>
            </a:r>
          </a:p>
          <a:p>
            <a:r>
              <a:rPr lang="en-US" sz="2800" dirty="0" smtClean="0"/>
              <a:t>Afferent fibers develop from neuroblast located alongside neural tube </a:t>
            </a:r>
          </a:p>
          <a:p>
            <a:r>
              <a:rPr lang="en-US" sz="2800" dirty="0" smtClean="0"/>
              <a:t>Efferent fibers originate from neuroblast in the basal plate of tube from where they grow outside </a:t>
            </a:r>
          </a:p>
          <a:p>
            <a:r>
              <a:rPr lang="en-US" sz="2800" dirty="0" smtClean="0"/>
              <a:t>Afferent and efferent fibers join to form the nerve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838200"/>
            <a:ext cx="7467600" cy="5029200"/>
          </a:xfrm>
        </p:spPr>
        <p:txBody>
          <a:bodyPr/>
          <a:lstStyle/>
          <a:p>
            <a:r>
              <a:rPr lang="en-US" sz="2800" dirty="0" smtClean="0"/>
              <a:t>They are usually closed injuries</a:t>
            </a:r>
          </a:p>
          <a:p>
            <a:r>
              <a:rPr lang="en-US" sz="2800" dirty="0" smtClean="0"/>
              <a:t>95% traction injuries, 5% compression injuries</a:t>
            </a:r>
          </a:p>
          <a:p>
            <a:r>
              <a:rPr lang="en-US" sz="2800" dirty="0" smtClean="0"/>
              <a:t>Supraclavicular  more common than infraclavicular involvement</a:t>
            </a:r>
          </a:p>
          <a:p>
            <a:r>
              <a:rPr lang="en-US" sz="2800" dirty="0" smtClean="0"/>
              <a:t>Roots and trunks most commonly involved</a:t>
            </a:r>
          </a:p>
          <a:p>
            <a:r>
              <a:rPr lang="en-US" sz="2800" dirty="0" smtClean="0"/>
              <a:t>Root avulsions: 2 mechanisms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                        peripheral- common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                        central- rare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1413" cy="4714875"/>
          </a:xfrm>
        </p:spPr>
        <p:txBody>
          <a:bodyPr/>
          <a:lstStyle/>
          <a:p>
            <a:r>
              <a:rPr lang="en-US" dirty="0" smtClean="0"/>
              <a:t>Traction injuries head and neck move away from shoulder, usually involve C5,C6 andC7</a:t>
            </a:r>
          </a:p>
          <a:p>
            <a:r>
              <a:rPr lang="en-US" dirty="0" smtClean="0"/>
              <a:t>C8- T1 involved in hyperabduction injuries</a:t>
            </a:r>
          </a:p>
          <a:p>
            <a:r>
              <a:rPr lang="en-US" dirty="0" smtClean="0"/>
              <a:t>Other mechanisms- penetrating injuries                                   iatrogenic injuries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MECHANISM OF INJURY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870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3664996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0" y="4724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/>
              <a:t>Fig. 6. </a:t>
            </a:r>
            <a:r>
              <a:rPr lang="en-IN" sz="1800" dirty="0" smtClean="0"/>
              <a:t>Upper </a:t>
            </a:r>
            <a:r>
              <a:rPr lang="en-IN" sz="1800" dirty="0" err="1" smtClean="0"/>
              <a:t>brachiaI</a:t>
            </a:r>
            <a:r>
              <a:rPr lang="en-IN" sz="1800" dirty="0" smtClean="0"/>
              <a:t> plexus injuries occur when the head and neck are </a:t>
            </a:r>
            <a:r>
              <a:rPr lang="en-IN" sz="1800" dirty="0" err="1" smtClean="0"/>
              <a:t>vioIently</a:t>
            </a:r>
            <a:r>
              <a:rPr lang="en-IN" sz="1800" dirty="0" smtClean="0"/>
              <a:t> moved away from</a:t>
            </a:r>
            <a:r>
              <a:rPr lang="en-IN" sz="1800" i="1" dirty="0" smtClean="0"/>
              <a:t> </a:t>
            </a:r>
            <a:r>
              <a:rPr lang="en-IN" sz="1800" dirty="0" smtClean="0"/>
              <a:t>the </a:t>
            </a:r>
            <a:r>
              <a:rPr lang="en-IN" sz="1800" dirty="0" err="1" smtClean="0"/>
              <a:t>ipsilateraI</a:t>
            </a:r>
            <a:r>
              <a:rPr lang="en-IN" sz="1800" dirty="0" smtClean="0"/>
              <a:t> shoulder. The shoulder is forced downward </a:t>
            </a:r>
            <a:r>
              <a:rPr lang="en-IN" sz="1800" dirty="0" err="1" smtClean="0"/>
              <a:t>wheras</a:t>
            </a:r>
            <a:r>
              <a:rPr lang="en-IN" sz="1800" dirty="0" smtClean="0"/>
              <a:t> the head is forced to the opposite side. The result is a stretch. avulsion. or rupture of the upper roots (C5. C6. C7). with preservation of the lower roots (C8. T1)</a:t>
            </a:r>
            <a:endParaRPr lang="en-IN" sz="1800" dirty="0"/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>
            <a:lum bright="10000" contrast="-20000"/>
          </a:blip>
          <a:srcRect/>
          <a:stretch>
            <a:fillRect/>
          </a:stretch>
        </p:blipFill>
        <p:spPr bwMode="auto">
          <a:xfrm>
            <a:off x="5105400" y="1447800"/>
            <a:ext cx="29241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19200" y="6096000"/>
            <a:ext cx="6248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www.msdlatinamerica.com</a:t>
            </a:r>
            <a:r>
              <a:rPr lang="en-US" sz="1600" dirty="0"/>
              <a:t>/</a:t>
            </a:r>
            <a:r>
              <a:rPr lang="en-US" sz="1600" dirty="0" err="1"/>
              <a:t>ebooks</a:t>
            </a:r>
            <a:r>
              <a:rPr lang="en-US" sz="1600" dirty="0"/>
              <a:t>/</a:t>
            </a:r>
            <a:r>
              <a:rPr lang="en-US" sz="1600" dirty="0" err="1"/>
              <a:t>HandSurgery</a:t>
            </a:r>
            <a:r>
              <a:rPr lang="en-US" sz="1600" dirty="0"/>
              <a:t>/sid744608.html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Clinical features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High degree of suspicion in injury to shoulder girdle, first rib and axillary artery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Median, ulnar and radial nerves can be evaluated by examining finger and wrist motion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Elbow flexion and extension can be used to examine musculocutaneous nerve and high radial nerve function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Injury to posterior cord may affect deltoid function and muscles innervated by radial nerves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838200"/>
            <a:ext cx="7491412" cy="570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Latissimus dorsi innervated by thoracodorsal nerve is palpated posterior axillary fold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Medial and lateral pectoral nerves are branches of medial and lateral cord respectively and supply sternal and clavicular head of pectoralis major respectively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Supra scapular nerve function shoulder extension, rotation and elevation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Look for Horner syndrome, injury to long thoracic nerve and dorsal scapular nerve to differentiate between pre and post ganglionic lesion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spinal accessory nerve </a:t>
            </a:r>
          </a:p>
          <a:p>
            <a:r>
              <a:rPr lang="en-US" dirty="0" smtClean="0"/>
              <a:t>Active passive range of motion</a:t>
            </a:r>
          </a:p>
          <a:p>
            <a:r>
              <a:rPr lang="en-US" dirty="0" smtClean="0"/>
              <a:t>Rule out cord injury</a:t>
            </a:r>
          </a:p>
          <a:p>
            <a:r>
              <a:rPr lang="en-US" dirty="0" smtClean="0"/>
              <a:t>Tinel’s sign</a:t>
            </a:r>
          </a:p>
          <a:p>
            <a:r>
              <a:rPr lang="en-US" dirty="0" smtClean="0"/>
              <a:t>Vascular examination</a:t>
            </a:r>
          </a:p>
          <a:p>
            <a:r>
              <a:rPr lang="en-US" dirty="0" smtClean="0"/>
              <a:t>Fractures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PREOPERATIVE PLANNING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Box 1. Preoperative planning priorities for brachial plexus injury surgery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800" dirty="0" smtClean="0"/>
              <a:t>Review clinical examinations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800" dirty="0" smtClean="0"/>
              <a:t>Scrutinize </a:t>
            </a:r>
            <a:r>
              <a:rPr lang="en-IN" sz="2800" dirty="0" err="1" smtClean="0"/>
              <a:t>electrodiagnostic</a:t>
            </a:r>
            <a:r>
              <a:rPr lang="en-IN" sz="2800" dirty="0" smtClean="0"/>
              <a:t> studies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800" dirty="0" smtClean="0"/>
              <a:t>Review CT </a:t>
            </a:r>
            <a:r>
              <a:rPr lang="en-IN" sz="2800" dirty="0" err="1" smtClean="0"/>
              <a:t>myelography</a:t>
            </a:r>
            <a:r>
              <a:rPr lang="en-IN" sz="2800" dirty="0" smtClean="0"/>
              <a:t>/imaging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800" dirty="0" smtClean="0"/>
              <a:t>Assemble operative team, plan for </a:t>
            </a:r>
            <a:r>
              <a:rPr lang="en-IN" sz="2800" dirty="0" err="1" smtClean="0"/>
              <a:t>intraoperative</a:t>
            </a:r>
            <a:r>
              <a:rPr lang="en-IN" sz="2800" dirty="0" smtClean="0"/>
              <a:t> </a:t>
            </a:r>
            <a:r>
              <a:rPr lang="en-IN" sz="2800" dirty="0" err="1" smtClean="0"/>
              <a:t>electrodiagnostic</a:t>
            </a:r>
            <a:r>
              <a:rPr lang="en-IN" sz="2800" dirty="0" smtClean="0"/>
              <a:t> studies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800" dirty="0" smtClean="0"/>
              <a:t>Plan a preoperative conference, including priorities and contingency plans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800" dirty="0" smtClean="0"/>
              <a:t>Prepare patient’s expectations</a:t>
            </a:r>
            <a:endParaRPr lang="en-IN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IMAGING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Radiography- cervical spine views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                 - shoulder view- AP  and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                    axillary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                 -X- Ray chest</a:t>
            </a:r>
          </a:p>
          <a:p>
            <a:r>
              <a:rPr lang="en-US" sz="2800" dirty="0" smtClean="0"/>
              <a:t>CT myelography- gold standard for root injury, done at 3 to 4 weeks to see for pseudo meningocoele formation</a:t>
            </a:r>
          </a:p>
          <a:p>
            <a:r>
              <a:rPr lang="en-US" sz="2800" dirty="0" smtClean="0"/>
              <a:t>MRI shows whole of brachial plexus, cord injury and neuroma formation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ELECTRODIAGNOSTIC STUDIES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help confirm a diagnosis</a:t>
            </a:r>
          </a:p>
          <a:p>
            <a:r>
              <a:rPr lang="en-US" dirty="0" smtClean="0"/>
              <a:t>Localize lesions</a:t>
            </a:r>
          </a:p>
          <a:p>
            <a:r>
              <a:rPr lang="en-US" dirty="0" smtClean="0"/>
              <a:t>Define severity of axon loss and completeness of lesion</a:t>
            </a:r>
          </a:p>
          <a:p>
            <a:r>
              <a:rPr lang="en-US" dirty="0" smtClean="0"/>
              <a:t>Serve as an important adjunct to thorough history, physical exam and imaging study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closed injuries EMG and NCV can best be performed 3 to 4 weeks after the injury because wallerian degeneration will occur by this time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33600"/>
            <a:ext cx="7491413" cy="2438400"/>
          </a:xfrm>
        </p:spPr>
        <p:txBody>
          <a:bodyPr/>
          <a:lstStyle/>
          <a:p>
            <a:r>
              <a:rPr lang="en-US" dirty="0" smtClean="0"/>
              <a:t>Nerves divide into anterior and posterior divisions</a:t>
            </a:r>
          </a:p>
          <a:p>
            <a:r>
              <a:rPr lang="en-US" dirty="0" smtClean="0"/>
              <a:t>There are connections between these nerves in the brachial plexus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EMG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Denervation changes(fibrillation potentials) can be seen in proximal muscles 10 to 14 days and 3to6 weeks post injury in most distal muscles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Reduced MUP(motor unit potential) recruitment can be shown immediately after weakness from LMN injury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Presence of active motor units with voluntary effort and few fibrillations at rest has good prognosis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Can help in distinguishing preganglionic from postganglionic lesions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post traumatic BPI the amplitude of compound muscle action potentials (CMAP) are generally low</a:t>
            </a:r>
          </a:p>
          <a:p>
            <a:r>
              <a:rPr lang="en-US" dirty="0" smtClean="0"/>
              <a:t>SNAP important in localizing a lesion as pre or postganglionic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INTRA OP TESTING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 (nerve action potential</a:t>
            </a:r>
          </a:p>
          <a:p>
            <a:r>
              <a:rPr lang="en-US" dirty="0" smtClean="0"/>
              <a:t>SEP (somatosensory evoked potential)</a:t>
            </a:r>
          </a:p>
          <a:p>
            <a:r>
              <a:rPr lang="en-US" dirty="0" smtClean="0"/>
              <a:t>CMAP (compound muscle action potential)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Management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						Proximal rupture, distal avulsion 60%</a:t>
            </a:r>
          </a:p>
          <a:p>
            <a:r>
              <a:rPr lang="en-IN" sz="1600" dirty="0" smtClean="0"/>
              <a:t>		        Complete 5 level injury 	50% 	Five level avulsion 	                   30% </a:t>
            </a:r>
          </a:p>
          <a:p>
            <a:r>
              <a:rPr lang="en-IN" sz="1600" dirty="0" err="1" smtClean="0"/>
              <a:t>Supraclavicular</a:t>
            </a:r>
            <a:r>
              <a:rPr lang="en-IN" sz="1600" dirty="0" smtClean="0"/>
              <a:t> 70-75%     Upper trunk 	            	35%        	C4-T1 avulsion 	                   10%</a:t>
            </a:r>
          </a:p>
          <a:p>
            <a:r>
              <a:rPr lang="en-IN" sz="1600" dirty="0" smtClean="0"/>
              <a:t>		        C6-C8avulsion 		8% </a:t>
            </a:r>
          </a:p>
          <a:p>
            <a:r>
              <a:rPr lang="en-IN" sz="1600" dirty="0" smtClean="0"/>
              <a:t>                                               C8/T1 isolated 		3% </a:t>
            </a:r>
          </a:p>
          <a:p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			Whole limb injury 		45%</a:t>
            </a:r>
          </a:p>
          <a:p>
            <a:r>
              <a:rPr lang="en-IN" sz="1600" dirty="0" err="1" smtClean="0"/>
              <a:t>Intraclavicular</a:t>
            </a:r>
            <a:r>
              <a:rPr lang="en-IN" sz="1600" dirty="0" smtClean="0"/>
              <a:t> 25-33%  	Single/combined cord injury 	30% </a:t>
            </a:r>
          </a:p>
          <a:p>
            <a:r>
              <a:rPr lang="en-IN" sz="1600" dirty="0" smtClean="0"/>
              <a:t>			Isolated peripheral nerve injury 	25%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IN" sz="1600" dirty="0" smtClean="0"/>
          </a:p>
          <a:p>
            <a:r>
              <a:rPr lang="en-IN" sz="1600" dirty="0" smtClean="0"/>
              <a:t>Fig. I. Distribution of location and iv of </a:t>
            </a:r>
            <a:r>
              <a:rPr lang="en-IN" sz="1600" dirty="0" err="1" smtClean="0"/>
              <a:t>hrachical</a:t>
            </a:r>
            <a:r>
              <a:rPr lang="en-IN" sz="1600" dirty="0" smtClean="0"/>
              <a:t> </a:t>
            </a:r>
            <a:r>
              <a:rPr lang="en-IN" sz="1600" dirty="0" err="1" smtClean="0"/>
              <a:t>plesus</a:t>
            </a:r>
            <a:r>
              <a:rPr lang="en-IN" sz="1600" dirty="0" smtClean="0"/>
              <a:t> injuries. </a:t>
            </a:r>
          </a:p>
          <a:p>
            <a:r>
              <a:rPr lang="en-IN" sz="1600" dirty="0" smtClean="0"/>
              <a:t> </a:t>
            </a:r>
          </a:p>
          <a:p>
            <a:endParaRPr lang="en-IN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334000" y="18288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0" y="213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2133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362200" y="2133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38400" y="23622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86000" y="2438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6000" y="2514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362200" y="33528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362200" y="35814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86000" y="36576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Management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15% of supraclavicular injuries have concomitant segmental injuries at or below the clavicle where the peripheral nerve branch from the plexus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Musculocutaneous, axillary and suprascapular nerves are particularly vulnerable to traction injury because of soft tissue tethering near their origin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1413" cy="4714875"/>
          </a:xfrm>
        </p:spPr>
        <p:txBody>
          <a:bodyPr/>
          <a:lstStyle/>
          <a:p>
            <a:r>
              <a:rPr lang="en-US" sz="2800" dirty="0" smtClean="0"/>
              <a:t>Infraclavicular injuries constitute 25- 33% of BPI usually occur at cords or peripheral nerves and usually are incomplete</a:t>
            </a:r>
          </a:p>
          <a:p>
            <a:r>
              <a:rPr lang="en-US" sz="2800" dirty="0" smtClean="0"/>
              <a:t>Usually caused by shoulder fracture or dislocation</a:t>
            </a:r>
          </a:p>
          <a:p>
            <a:r>
              <a:rPr lang="en-US" sz="2800" dirty="0" smtClean="0"/>
              <a:t>5- 25% of infraclavicular injuries are associated with axillary artery injury</a:t>
            </a:r>
          </a:p>
          <a:p>
            <a:r>
              <a:rPr lang="en-US" sz="2800" dirty="0" smtClean="0"/>
              <a:t>Penetrating injuries are usually infraclavicular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Timing of intervention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 - acute exploration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concomitant vascular injury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open injury by sharp laceration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crush or contaminated wound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 - early exploration (1- 2 weeks)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unequivocal complete C5- T1 avulsion injuries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 - delayed exploration &gt; 3 months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recommended for complete injuries with no recovery by clinical examination or EMG at 12 weeks post injury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candidates showing distal recovery without regaining clinical or electrical evidence of proximal muscle function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Prioritization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Clearly understand the anatomy of injured plexus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What is available for nerve transfer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Function priority- elbow flexion is the most important to restore followed by abduction, external rotation and scapular stabilization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Long thoracic nerve should be performed whenever possible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Radial nerve motor function can often be restored with triceps function more likely to return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Surgical options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652588" y="1752600"/>
            <a:ext cx="7491412" cy="4714875"/>
          </a:xfrm>
        </p:spPr>
        <p:txBody>
          <a:bodyPr/>
          <a:lstStyle/>
          <a:p>
            <a:r>
              <a:rPr lang="en-US" dirty="0" smtClean="0"/>
              <a:t>Neurolysis</a:t>
            </a:r>
          </a:p>
          <a:p>
            <a:r>
              <a:rPr lang="en-US" dirty="0" smtClean="0"/>
              <a:t>Nerve repair</a:t>
            </a:r>
          </a:p>
          <a:p>
            <a:r>
              <a:rPr lang="en-US" dirty="0" smtClean="0"/>
              <a:t>Nerve graft</a:t>
            </a:r>
          </a:p>
          <a:p>
            <a:r>
              <a:rPr lang="en-US" dirty="0" smtClean="0"/>
              <a:t>Nerve transfer or neurotization</a:t>
            </a:r>
          </a:p>
          <a:p>
            <a:r>
              <a:rPr lang="en-US" dirty="0" smtClean="0"/>
              <a:t>Functional free muscle transfer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Neurolysis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only if scar tissue seen around nerve or inside epineurium, preventing recovery or causing pain</a:t>
            </a:r>
          </a:p>
          <a:p>
            <a:r>
              <a:rPr lang="en-US" dirty="0" smtClean="0"/>
              <a:t>Pre and post neurolysis direct nerve stimulation is mandatory to evaluate improvement in nerve conduction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rachial_plexu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228600"/>
            <a:ext cx="7239000" cy="6186488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4419600" y="5943600"/>
            <a:ext cx="4160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commons.wikimedia.org</a:t>
            </a:r>
            <a:r>
              <a:rPr lang="en-US" sz="1400" dirty="0" smtClean="0">
                <a:solidFill>
                  <a:srgbClr val="000000"/>
                </a:solidFill>
              </a:rPr>
              <a:t>/wiki/</a:t>
            </a:r>
            <a:r>
              <a:rPr lang="en-US" sz="1400" dirty="0" err="1" smtClean="0">
                <a:solidFill>
                  <a:srgbClr val="000000"/>
                </a:solidFill>
              </a:rPr>
              <a:t>File:Brachial_plexus.jpg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Nerve repair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590800"/>
            <a:ext cx="7491413" cy="2590800"/>
          </a:xfrm>
        </p:spPr>
        <p:txBody>
          <a:bodyPr/>
          <a:lstStyle/>
          <a:p>
            <a:r>
              <a:rPr lang="en-US" dirty="0" smtClean="0"/>
              <a:t>Used in sharp transection with excellent fascicular pattern and minimal scar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Nerve graft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7491413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Indicated for well defined nerve ends without segmental injuries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Intraoperatively a good fascicular pattern should be seen after the neuroma is excised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Possible sources: sural, brachial cutaneous nerve, radial sensory and possibly ulnar nerve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Before implantation graft orientation should be reversed to minimize axonal branch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Surgical technique is considered the most important factor in nerve graft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Neurotization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A- intraplexal</a:t>
            </a:r>
          </a:p>
          <a:p>
            <a:r>
              <a:rPr lang="en-US" sz="2800" dirty="0" smtClean="0"/>
              <a:t>B- extraplexal</a:t>
            </a:r>
          </a:p>
          <a:p>
            <a:r>
              <a:rPr lang="en-US" sz="2800" dirty="0" smtClean="0"/>
              <a:t>Plexoplexal options are undamaged roots</a:t>
            </a:r>
          </a:p>
          <a:p>
            <a:r>
              <a:rPr lang="en-US" sz="2800" dirty="0" smtClean="0"/>
              <a:t>Other options include medial pectoral nerves and medial cord ulnar nerve</a:t>
            </a:r>
          </a:p>
          <a:p>
            <a:r>
              <a:rPr lang="en-US" sz="2800" dirty="0" smtClean="0"/>
              <a:t>Extraplexal options- spinal accessory, intercostal, phrenic and motor branch of deep cervical plexus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971800"/>
            <a:ext cx="8229600" cy="198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  For upper arm type avulsion, a reliable neurotization strategy has included phrenic-suprascapular nerve transfer and spinal accessory nerve (with an </a:t>
            </a:r>
            <a:r>
              <a:rPr lang="en-US" sz="2400" dirty="0" err="1" smtClean="0"/>
              <a:t>interpositional</a:t>
            </a:r>
            <a:r>
              <a:rPr lang="en-US" sz="2400" dirty="0" smtClean="0"/>
              <a:t> nerve graft) to musculocutaneous nerve.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For complete avulsion injury, a strategy of multiple </a:t>
            </a:r>
            <a:r>
              <a:rPr lang="en-US" sz="1800" dirty="0" err="1" smtClean="0"/>
              <a:t>neurotizations</a:t>
            </a:r>
            <a:r>
              <a:rPr lang="en-US" sz="1800" dirty="0" smtClean="0"/>
              <a:t> using spinal accessory, phrenic and contralateral C7 nerves provides a patient with a framework to obtain hook grip. </a:t>
            </a:r>
            <a:endParaRPr lang="en-US" sz="1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00188" y="457200"/>
            <a:ext cx="7491412" cy="5781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u="sng" dirty="0" smtClean="0"/>
              <a:t>OBERLIN TECHNIQUE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upper trunk injury with intact lower trunk- 1 to 2 fascicles of ulnar nerve are anastomosed to biceps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Contra lateral C7 is used in pan brachial plexopathy with multiple avulsions and limited donor possibility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Contra lateral C7 root can be extended by means of vascularised ulnar nerve graft in patient with C8 T1 avulsion and median nerve is the most frequent recipient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Another option is transferring nerve to long head of triceps to anterior branch of axillary nerve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Realistic targets to reinnervation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Spinal accessory to suprascapular or musculocutaneous</a:t>
            </a:r>
          </a:p>
          <a:p>
            <a:r>
              <a:rPr lang="en-US" dirty="0" smtClean="0"/>
              <a:t>Phrenic to axillary nerve</a:t>
            </a:r>
          </a:p>
          <a:p>
            <a:r>
              <a:rPr lang="en-US" dirty="0" smtClean="0"/>
              <a:t>Intercostal to musculocutaneous long thoracic, radial and median nerve</a:t>
            </a:r>
          </a:p>
          <a:p>
            <a:r>
              <a:rPr lang="en-US" dirty="0" smtClean="0"/>
              <a:t>Long head of triceps nerve to anterior branch of axillary nerve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Functioning free muscle transfer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590800"/>
            <a:ext cx="7491413" cy="2590800"/>
          </a:xfrm>
        </p:spPr>
        <p:txBody>
          <a:bodyPr/>
          <a:lstStyle/>
          <a:p>
            <a:r>
              <a:rPr lang="en-US" dirty="0" smtClean="0"/>
              <a:t>Usually gracillis is used- single or double gracillis transfer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749141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PROGNOSIS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Highly dependent on pattern of injury</a:t>
            </a:r>
          </a:p>
          <a:p>
            <a:r>
              <a:rPr lang="en-US" sz="2800" dirty="0" smtClean="0"/>
              <a:t>Complete C4 to T1 injuries are considered most severe and virtually irreparable</a:t>
            </a:r>
          </a:p>
          <a:p>
            <a:r>
              <a:rPr lang="en-US" sz="2800" dirty="0" smtClean="0"/>
              <a:t>Avulsion injuries from C5 toT1 amenable to restoration of shoulder and elbow function only</a:t>
            </a:r>
          </a:p>
          <a:p>
            <a:r>
              <a:rPr lang="en-US" sz="2800" dirty="0" smtClean="0"/>
              <a:t>Ideal candidate for surgery are patients with proximal rupture or avulsion and sparing of lower trunk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AIIMS STUDY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Since 1995 to2002 , 505 patients were studied for functional and occupational outcome after surgery for BPI</a:t>
            </a:r>
          </a:p>
          <a:p>
            <a:r>
              <a:rPr lang="en-US" sz="2800" dirty="0" smtClean="0"/>
              <a:t>In India  BPI is most common due to RTA with Rt side involved in 2/3</a:t>
            </a:r>
          </a:p>
          <a:p>
            <a:r>
              <a:rPr lang="en-US" sz="2800" dirty="0" smtClean="0"/>
              <a:t>40% cases have pan BPI</a:t>
            </a:r>
          </a:p>
          <a:p>
            <a:r>
              <a:rPr lang="en-US" sz="2800" dirty="0" smtClean="0"/>
              <a:t>85% of cable graft yielded  improvement in motor power compared 68% in neurotized nerve and 66% in patients undergoing neurolysis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352800" y="228600"/>
            <a:ext cx="7772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Anatomy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905000"/>
            <a:ext cx="6400800" cy="2286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l"/>
            </a:pPr>
            <a:r>
              <a:rPr lang="en-US" dirty="0" smtClean="0"/>
              <a:t>Formed by ventral primary rami of lower four cervical and first thoracic nerve root.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  <a:buFont typeface="Wingdings" pitchFamily="2" charset="2"/>
              <a:buChar char="l"/>
            </a:pPr>
            <a:r>
              <a:rPr lang="en-US" dirty="0" smtClean="0"/>
              <a:t> Frequently have contributions from C4(pre-fixed) or T2(post-fixed).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Most effective donor nerve for musculocutaneous neurotization was medial pectoral nerve (63.6%) patient improved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Accessory nerve was most effective for neurotization of suprascapular nerve (100%)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Thoracodorsal axillary neurotization gave (66.7% improvement)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50% patients either remained unemployed or had to change there jobs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2286000"/>
            <a:ext cx="4062413" cy="106680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60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PREFIXED BRACHIAL PLEXUS</a:t>
            </a:r>
          </a:p>
        </p:txBody>
      </p:sp>
      <p:pic>
        <p:nvPicPr>
          <p:cNvPr id="5" name="Content Placeholder 4" descr="Screen shot 2013-11-22 at 3.20.0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82" r="-2358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6477000"/>
            <a:ext cx="6045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www.msdlatinamerica.com</a:t>
            </a:r>
            <a:r>
              <a:rPr lang="en-US" sz="1400" dirty="0"/>
              <a:t>/</a:t>
            </a:r>
            <a:r>
              <a:rPr lang="en-US" sz="1400" dirty="0" err="1"/>
              <a:t>ebooks</a:t>
            </a:r>
            <a:r>
              <a:rPr lang="en-US" sz="1400" dirty="0"/>
              <a:t>/</a:t>
            </a:r>
            <a:r>
              <a:rPr lang="en-US" sz="1400" dirty="0" err="1"/>
              <a:t>HandSurgery</a:t>
            </a:r>
            <a:r>
              <a:rPr lang="en-US" sz="1400" dirty="0"/>
              <a:t>/sid744608.html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Post-fixed plexus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5" name="Picture 4" descr="Screen shot 2013-11-22 at 3.2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52600"/>
            <a:ext cx="5257800" cy="4101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6172200"/>
            <a:ext cx="6045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www.msdlatinamerica.com</a:t>
            </a:r>
            <a:r>
              <a:rPr lang="en-US" sz="1400" dirty="0"/>
              <a:t>/</a:t>
            </a:r>
            <a:r>
              <a:rPr lang="en-US" sz="1400" dirty="0" err="1"/>
              <a:t>ebooks</a:t>
            </a:r>
            <a:r>
              <a:rPr lang="en-US" sz="1400" dirty="0"/>
              <a:t>/</a:t>
            </a:r>
            <a:r>
              <a:rPr lang="en-US" sz="1400" dirty="0" err="1"/>
              <a:t>HandSurgery</a:t>
            </a:r>
            <a:r>
              <a:rPr lang="en-US" sz="1400" dirty="0"/>
              <a:t>/sid744608.html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RELATIONS OF BRACHIAL PLEXUS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54292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5276671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Fig. 4. </a:t>
            </a:r>
            <a:r>
              <a:rPr lang="en-IN" dirty="0" smtClean="0"/>
              <a:t>The </a:t>
            </a:r>
            <a:r>
              <a:rPr lang="en-IN" dirty="0" err="1" smtClean="0"/>
              <a:t>reIationship</a:t>
            </a:r>
            <a:r>
              <a:rPr lang="en-IN" dirty="0" smtClean="0"/>
              <a:t> of the </a:t>
            </a:r>
            <a:r>
              <a:rPr lang="en-IN" dirty="0" err="1" smtClean="0"/>
              <a:t>axillary</a:t>
            </a:r>
            <a:r>
              <a:rPr lang="en-IN" dirty="0" smtClean="0"/>
              <a:t> artery to the cords is an important anatomic relationship. The cords surround the </a:t>
            </a:r>
            <a:r>
              <a:rPr lang="en-IN" dirty="0" err="1" smtClean="0"/>
              <a:t>axiIIary</a:t>
            </a:r>
            <a:r>
              <a:rPr lang="en-IN" dirty="0" smtClean="0"/>
              <a:t> artery and are named for their position with respect to the </a:t>
            </a:r>
            <a:r>
              <a:rPr lang="en-IN" dirty="0" err="1" smtClean="0"/>
              <a:t>axillary</a:t>
            </a:r>
            <a:r>
              <a:rPr lang="en-IN" dirty="0" smtClean="0"/>
              <a:t> artery. L.C. lateral cord MC. Medial cord: PC . posterior Cord. 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Levels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846263" y="1524000"/>
            <a:ext cx="3676650" cy="4714875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oots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runks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ivisions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ords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ranches</a:t>
            </a:r>
          </a:p>
          <a:p>
            <a:endParaRPr lang="en-US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5400" y="1600200"/>
            <a:ext cx="4038600" cy="46482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eal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exans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rink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old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eer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594</TotalTime>
  <Words>1833</Words>
  <Application>Microsoft Macintosh PowerPoint</Application>
  <PresentationFormat>On-screen Show (4:3)</PresentationFormat>
  <Paragraphs>245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Metro</vt:lpstr>
      <vt:lpstr>BRACHIAL PLEXUS INJURY INVESTIGATION , LOCALIZATION AND TREATMENT   </vt:lpstr>
      <vt:lpstr>EMBRYOLOGY</vt:lpstr>
      <vt:lpstr> </vt:lpstr>
      <vt:lpstr>PowerPoint Presentation</vt:lpstr>
      <vt:lpstr>Anatomy </vt:lpstr>
      <vt:lpstr>PREFIXED BRACHIAL PLEXUS</vt:lpstr>
      <vt:lpstr>Post-fixed plexus</vt:lpstr>
      <vt:lpstr>RELATIONS OF BRACHIAL PLEXUS</vt:lpstr>
      <vt:lpstr>Levels</vt:lpstr>
      <vt:lpstr>  </vt:lpstr>
      <vt:lpstr>  </vt:lpstr>
      <vt:lpstr>  </vt:lpstr>
      <vt:lpstr>  </vt:lpstr>
      <vt:lpstr> </vt:lpstr>
      <vt:lpstr>Variations</vt:lpstr>
      <vt:lpstr>Patho-anatomy</vt:lpstr>
      <vt:lpstr>  </vt:lpstr>
      <vt:lpstr>  </vt:lpstr>
      <vt:lpstr>Pathogenesis</vt:lpstr>
      <vt:lpstr>  </vt:lpstr>
      <vt:lpstr>  </vt:lpstr>
      <vt:lpstr>MECHANISM OF INJURY</vt:lpstr>
      <vt:lpstr>Clinical features</vt:lpstr>
      <vt:lpstr>   </vt:lpstr>
      <vt:lpstr>  </vt:lpstr>
      <vt:lpstr>PREOPERATIVE PLANNING</vt:lpstr>
      <vt:lpstr>IMAGING</vt:lpstr>
      <vt:lpstr>ELECTRODIAGNOSTIC STUDIES</vt:lpstr>
      <vt:lpstr>PowerPoint Presentation</vt:lpstr>
      <vt:lpstr>EMG</vt:lpstr>
      <vt:lpstr>NCS</vt:lpstr>
      <vt:lpstr>INTRA OP TESTING</vt:lpstr>
      <vt:lpstr>Management </vt:lpstr>
      <vt:lpstr>Management </vt:lpstr>
      <vt:lpstr>  </vt:lpstr>
      <vt:lpstr>Timing of intervention</vt:lpstr>
      <vt:lpstr>Prioritization </vt:lpstr>
      <vt:lpstr>Surgical options</vt:lpstr>
      <vt:lpstr>Neurolysis </vt:lpstr>
      <vt:lpstr>Nerve repair</vt:lpstr>
      <vt:lpstr>Nerve graft</vt:lpstr>
      <vt:lpstr>Neurotization </vt:lpstr>
      <vt:lpstr>  </vt:lpstr>
      <vt:lpstr>   </vt:lpstr>
      <vt:lpstr>  </vt:lpstr>
      <vt:lpstr>Realistic targets to reinnervation</vt:lpstr>
      <vt:lpstr>Functioning free muscle transfer</vt:lpstr>
      <vt:lpstr>PROGNOSIS</vt:lpstr>
      <vt:lpstr>AIIMS STUDY</vt:lpstr>
      <vt:lpstr>PowerPoint Presentation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BRACHIAL PLEXUS INJURY INVESTIGATION ,LOCALIZATION ,TREATMENT   Moderators: Dr Asis Suri. Dr Manish Sharma.</dc:title>
  <dc:creator>ribhav</dc:creator>
  <cp:lastModifiedBy>apple</cp:lastModifiedBy>
  <cp:revision>74</cp:revision>
  <dcterms:created xsi:type="dcterms:W3CDTF">2008-02-08T03:13:34Z</dcterms:created>
  <dcterms:modified xsi:type="dcterms:W3CDTF">2013-12-16T14:06:33Z</dcterms:modified>
</cp:coreProperties>
</file>